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льдан" initials="В" lastIdx="0" clrIdx="0">
    <p:extLst>
      <p:ext uri="{19B8F6BF-5375-455C-9EA6-DF929625EA0E}">
        <p15:presenceInfo xmlns="" xmlns:p15="http://schemas.microsoft.com/office/powerpoint/2012/main" userId="Вильда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75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79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88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2376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46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1983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9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28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82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83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8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68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1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96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64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94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37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C7BF-156D-4C68-B848-3474DB84CDE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010035-1201-4793-9786-1C69F25FC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919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bashkort.org/bashvest/1327.html" TargetMode="External"/><Relationship Id="rId2" Type="http://schemas.openxmlformats.org/officeDocument/2006/relationships/hyperlink" Target="http://blang.ru/writers.php?w=18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kulturarb.ru/ba/organiz/?ELEMENT_ID=35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021" y="5133319"/>
            <a:ext cx="9723302" cy="1514818"/>
          </a:xfrm>
        </p:spPr>
        <p:txBody>
          <a:bodyPr>
            <a:normAutofit/>
          </a:bodyPr>
          <a:lstStyle/>
          <a:p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Башҡорт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әҙәбиәтенең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классигы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Мәжит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Ғафури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(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Ғәбделмәжит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Нурғәни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улы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Ғафуров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) 1880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йылдың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2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авгусында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Башҡортостандың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Стәрлетамаҡ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өйәҙе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(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хәҙерге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Ғафури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районы)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Елемҡаран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ауылында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хәлфә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ғаиләһендә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тыуған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.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Ете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йәштән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үҙҙәренең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ауыл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мәҙрәсәһенә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уҡырға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инә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.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Бер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аҙҙан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һуң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Елемҡарандан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алыҫ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түгел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Үтәш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ауылы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мәҙрәсәһендә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уҡып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белем</a:t>
            </a:r>
            <a:r>
              <a:rPr lang="ru-RU" sz="1800" i="1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ала.</a:t>
            </a:r>
            <a:endParaRPr lang="ru-RU" sz="1800" i="1" dirty="0">
              <a:solidFill>
                <a:schemeClr val="tx1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5903" y="181683"/>
            <a:ext cx="3445493" cy="4735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5558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87" y="1285014"/>
            <a:ext cx="5417037" cy="4591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2080" y="1285013"/>
            <a:ext cx="5447156" cy="4576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903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410" y="1416361"/>
            <a:ext cx="5216577" cy="4142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6276" y="1431352"/>
            <a:ext cx="5247050" cy="4100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1664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973" y="205469"/>
            <a:ext cx="11162266" cy="693942"/>
          </a:xfrm>
        </p:spPr>
        <p:txBody>
          <a:bodyPr>
            <a:normAutofit fontScale="90000"/>
          </a:bodyPr>
          <a:lstStyle/>
          <a:p>
            <a:r>
              <a:rPr lang="ru-RU" sz="31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Мәжит</a:t>
            </a:r>
            <a:r>
              <a:rPr lang="ru-RU" sz="31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1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sz="31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1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исемендәге</a:t>
            </a:r>
            <a:r>
              <a:rPr lang="ru-RU" sz="31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1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дәүләт</a:t>
            </a:r>
            <a:r>
              <a:rPr lang="ru-RU" sz="3100" i="1" dirty="0">
                <a:solidFill>
                  <a:schemeClr val="tx1"/>
                </a:solidFill>
                <a:latin typeface="Calibri" panose="020F0502020204030204" pitchFamily="34" charset="0"/>
              </a:rPr>
              <a:t> академия драма театры.</a:t>
            </a:r>
            <a:r>
              <a:rPr lang="ru-RU" dirty="0">
                <a:latin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720" y="4362680"/>
            <a:ext cx="10369875" cy="2495320"/>
          </a:xfrm>
        </p:spPr>
        <p:txBody>
          <a:bodyPr>
            <a:normAutofit lnSpcReduction="10000"/>
          </a:bodyPr>
          <a:lstStyle/>
          <a:p>
            <a:r>
              <a:rPr lang="ru-RU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Мәжит</a:t>
            </a:r>
            <a:r>
              <a:rPr lang="ru-RU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исемендәге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Башҡорт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дәүләт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академия драма театры 1919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4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декабрендә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БАССР-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ҙың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элекке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баш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ҡалаһы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–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Стәрлетамаҡта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ойошторола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Уның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художество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етәксеһе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һәм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директоры ХХ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быуат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Рәсәйҙең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театр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донъяһында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билдәле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режиссер В.Г.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Мортазин-Иманский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була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1922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БАССР-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ҙың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территориаль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сиктәре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киңәйеү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һәм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республика баш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ҡалаһы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Өфөгә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күсеү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Стәрлетамаҡ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труппаһы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Өфө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дәүләт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театрының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татар-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башҡорт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труппаһына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ҡушыла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1935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Башҡорт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дәүләт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драма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театрына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академия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исеме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бирелә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1970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Хеҙмәт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Ҡыҙыл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Байраҡ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ордены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наградлана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1971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театрға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Мәжит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исеме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бирелә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Театрға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төрлө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йылдарҙа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режиссерҙар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В.Г.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Ғәлимов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Л.В.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Вәлиев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Р.В.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Исрафилов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Ш.М.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Мортазина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етәкселек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итә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3585" y="1026455"/>
            <a:ext cx="4571999" cy="3141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734" y="1026455"/>
            <a:ext cx="4693625" cy="3141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5608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312" y="524657"/>
            <a:ext cx="8443548" cy="1888760"/>
          </a:xfrm>
        </p:spPr>
        <p:txBody>
          <a:bodyPr>
            <a:normAutofit/>
          </a:bodyPr>
          <a:lstStyle/>
          <a:p>
            <a:r>
              <a:rPr lang="ba-RU" sz="2400" i="1" dirty="0" smtClean="0">
                <a:latin typeface="Calibri" pitchFamily="34" charset="0"/>
              </a:rPr>
              <a:t>Ҡулланылған әҙәбиәт</a:t>
            </a:r>
            <a:endParaRPr lang="ru-RU" sz="2400" i="1" dirty="0"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3359" y="2098622"/>
            <a:ext cx="9031234" cy="2507143"/>
          </a:xfrm>
        </p:spPr>
        <p:txBody>
          <a:bodyPr/>
          <a:lstStyle/>
          <a:p>
            <a:r>
              <a:rPr lang="ba-RU" i="1" u="sng" dirty="0" smtClean="0">
                <a:solidFill>
                  <a:schemeClr val="tx1"/>
                </a:solidFill>
                <a:hlinkClick r:id="rId2"/>
              </a:rPr>
              <a:t>http://blang.ru/writers.php?w=18</a:t>
            </a:r>
            <a:endParaRPr lang="ru-RU" i="1" u="sng" dirty="0" smtClean="0">
              <a:solidFill>
                <a:schemeClr val="tx1"/>
              </a:solidFill>
            </a:endParaRPr>
          </a:p>
          <a:p>
            <a:r>
              <a:rPr lang="ba-RU" i="1" u="sng" dirty="0" smtClean="0">
                <a:solidFill>
                  <a:schemeClr val="tx1"/>
                </a:solidFill>
                <a:hlinkClick r:id="rId3"/>
              </a:rPr>
              <a:t>http://archive.bashkort.org/bashvest/1327.html</a:t>
            </a:r>
            <a:endParaRPr lang="ru-RU" i="1" u="sng" dirty="0" smtClean="0">
              <a:solidFill>
                <a:schemeClr val="tx1"/>
              </a:solidFill>
            </a:endParaRPr>
          </a:p>
          <a:p>
            <a:r>
              <a:rPr lang="ba-RU" i="1" u="sng" dirty="0" smtClean="0">
                <a:solidFill>
                  <a:schemeClr val="tx1"/>
                </a:solidFill>
                <a:hlinkClick r:id="rId4"/>
              </a:rPr>
              <a:t>http://kulturarb.ru/ba/organiz/?ELEMENT_ID=3506</a:t>
            </a:r>
            <a:endParaRPr lang="ru-RU" i="1" u="sng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450" y="4836404"/>
            <a:ext cx="10557161" cy="1806767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1898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Троицк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ҡалаһына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барып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Зәйнулла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ишан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мәҙрәсәһенә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керә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ул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прогрессив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характерҙағы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ваҡытлы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матбуғат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таныша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халыҡ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тормошон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ныҡлап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өйрәнә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төрлө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заводтарҙа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Рәмиевтең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алтын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приискыларында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эшләп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уҡыуын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дауам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иттерә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Ҡаҙаҡ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далаларында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балалар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уҡыта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ҡаҙаҡ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халҡының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фольклорын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өйрәнә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рус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әҙәбиәте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ҡыҙыҡһына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башлай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1904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Ҡаҙанға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килеп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Мөхәммәдиә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мәҙрәсәһенә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уҡырға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1906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аҙаҡтарында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М.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Өфөгә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ҡайта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һәм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Ғәлиә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мәҙрәсәһенә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уҡырға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урынлаша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860" y="289135"/>
            <a:ext cx="5098224" cy="3511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513" y="289136"/>
            <a:ext cx="4777863" cy="351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71154" y="3800816"/>
            <a:ext cx="367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latin typeface="Calibri" panose="020F0502020204030204" pitchFamily="34" charset="0"/>
              </a:rPr>
              <a:t>Ҡаҙан</a:t>
            </a:r>
            <a:r>
              <a:rPr lang="ru-RU" i="1" dirty="0" smtClean="0">
                <a:latin typeface="Calibri" panose="020F0502020204030204" pitchFamily="34" charset="0"/>
              </a:rPr>
              <a:t>. “</a:t>
            </a:r>
            <a:r>
              <a:rPr lang="ru-RU" i="1" dirty="0" err="1" smtClean="0">
                <a:latin typeface="Calibri" panose="020F0502020204030204" pitchFamily="34" charset="0"/>
              </a:rPr>
              <a:t>Мөхәммәдиә</a:t>
            </a:r>
            <a:r>
              <a:rPr lang="en-US" i="1" dirty="0" smtClean="0">
                <a:latin typeface="Calibri" panose="020F0502020204030204" pitchFamily="34" charset="0"/>
              </a:rPr>
              <a:t>”</a:t>
            </a:r>
            <a:r>
              <a:rPr lang="ru-RU" i="1" dirty="0" err="1" smtClean="0">
                <a:latin typeface="Calibri" panose="020F0502020204030204" pitchFamily="34" charset="0"/>
              </a:rPr>
              <a:t>мәҙрәсәһе</a:t>
            </a:r>
            <a:endParaRPr lang="ru-RU" i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4335" y="3800816"/>
            <a:ext cx="361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latin typeface="Calibri" panose="020F0502020204030204" pitchFamily="34" charset="0"/>
              </a:rPr>
              <a:t>Өфө</a:t>
            </a:r>
            <a:r>
              <a:rPr lang="ru-RU" i="1" dirty="0" smtClean="0">
                <a:latin typeface="Calibri" panose="020F0502020204030204" pitchFamily="34" charset="0"/>
              </a:rPr>
              <a:t>. «</a:t>
            </a:r>
            <a:r>
              <a:rPr lang="ru-RU" i="1" dirty="0" err="1" smtClean="0">
                <a:latin typeface="Calibri" panose="020F0502020204030204" pitchFamily="34" charset="0"/>
              </a:rPr>
              <a:t>Ғәлиә</a:t>
            </a:r>
            <a:r>
              <a:rPr lang="ru-RU" i="1" dirty="0" smtClean="0">
                <a:latin typeface="Calibri" panose="020F0502020204030204" pitchFamily="34" charset="0"/>
              </a:rPr>
              <a:t>»  </a:t>
            </a:r>
            <a:r>
              <a:rPr lang="ru-RU" i="1" dirty="0" err="1" smtClean="0">
                <a:latin typeface="Calibri" panose="020F0502020204030204" pitchFamily="34" charset="0"/>
              </a:rPr>
              <a:t>мәҙрәсәһе</a:t>
            </a:r>
            <a:endParaRPr lang="ru-RU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022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7080" y="451692"/>
            <a:ext cx="6227532" cy="545953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М.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XX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быуаттың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баштарында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ижад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эше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шөғөлләнә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башлай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Был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осорҙа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ижад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ителгән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Себер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тимер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юлы”,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Башҡа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мәмләкәттәрҙә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мосолмандарҙың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хәле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Ғилем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Йәш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ғүмер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кеүек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гуманизм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һуғарылған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аң-белемгә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саҡырған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өгөт-нәсихәтле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дидактик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шиғырҙары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инде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халыҡ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күңеленә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бик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яҡын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инеләр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1905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йылғы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революция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көндәрендә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ул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Ваҡыт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етте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Шатлыҡ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йыры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Хөрриәт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дәүерендә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“Бай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кеше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кеүек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ысын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көрәш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пафосын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сағылдырған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агитацион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рухтағы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шиғырҙарын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яҙҙы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Халыҡты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азат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итмәй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тороп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милли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азатлыҡҡа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ирешеп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булмаясағын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аңлатырға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тырышты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Беренсе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рус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революцияһы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баҫтырылғас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ҡара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реакция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йылдарында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“1906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1907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васыяты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Етенсе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яуабы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кеүек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әҫәрҙәрендә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самодержавиены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ҡорал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ҡыйратырға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донъяны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үҙгәртеп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ҡорорға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өндәне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донъяға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башҡа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күлдәк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кейҙереү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өсөн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һәр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төрлө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иҙеүҙәргә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ҡаршы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сығырға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өндәне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92" y="451692"/>
            <a:ext cx="4493290" cy="6015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2569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1826" y="258262"/>
            <a:ext cx="6279615" cy="6495078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Империалистик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һуғыш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йылдарында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шағир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был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һуғыштың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тәүге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көндәренән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үк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кемдәр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файҙаһына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булыуын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аңлай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донъяның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ҡанға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батырылыуына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“тол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ҡатындарҙың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үкһеҙҙәрҙең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хәйерсе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ғәриптәрҙең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ҡыҙғаныс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донъяһы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эсендә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кешенең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тапалып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ҡалыуына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һуғышҡа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ҡаршы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көслө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протест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белдереп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шиғырҙар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яҙа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М.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Ғафуриҙың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егерменсе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ижадында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проза жанры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ҙур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урын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биләй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Ул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революцияға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тиклем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Фәҡирлек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үткән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тереклек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Аслыҡ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йәки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һатлыҡ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ҡыҙ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Ярлылар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йәки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өйҙәш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ҡатын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Үгәй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балалар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Онотолған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енәйәт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Һалдат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ҡатыны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Хәмиҙә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кеүек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реалистик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хикәйәләрен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ижад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итте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Ә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инде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һуңғы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йылдарҙағы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прозаһы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тәрән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эпик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дөйөмләштереүҙәр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тулы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ҡанлы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художество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образдар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тыуҙырыу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халыҡ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тормошон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киңерәк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полотноларҙа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күрһәтеүе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характерлылар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Айырыуса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Ҡара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йөҙҙәр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Шағирҙың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алтын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приискыһында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”, “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Тормош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баҫҡыстары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повестары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башҡорт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прозаһын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үҫтереүҙә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әһәмиәтле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роль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уйнанылар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824" y="288243"/>
            <a:ext cx="4406746" cy="6186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5636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559" y="329783"/>
            <a:ext cx="9015160" cy="6528217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>
                <a:solidFill>
                  <a:schemeClr val="tx1"/>
                </a:solidFill>
                <a:latin typeface="Calibri" pitchFamily="34" charset="0"/>
              </a:rPr>
              <a:t>Бир</a:t>
            </a:r>
            <a:r>
              <a:rPr lang="ru-RU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alibri" pitchFamily="34" charset="0"/>
              </a:rPr>
              <a:t>ҡулыңды</a:t>
            </a:r>
            <a:endParaRPr lang="ru-RU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Кил әле һин, иптәш! Бир һин миңә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Һөйәлләнеп ҡатҡан ҡулыңды.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Янған йөрәк менән ысын, ихлас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Тәбрик итәм изге юлыңды.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Бир һин миңә, туған, көн-төн эшләп,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Таш пулаттар һалған ҡулыңды.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Бир һин миңә уттар тирәһендә 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Эшләп, ҡыҙарып янған ҡулыңды.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Бир һин миңә, ҡырҙа һабан һөрөп, 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Тупраҡланып ҡатҡан ҡулыңды,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Бир һин миңә дошман күкрәгенә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Төҙәп мылтыҡ атҡан ҡулыңды.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Бир һин миңә һуғышып, шул һуғышта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Ҡыҙыл ҡандар аҡҡан ҡулыңды,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Дошмандарҙың бейек ҡәлғәләрен </a:t>
            </a:r>
          </a:p>
          <a:p>
            <a:pPr>
              <a:buNone/>
            </a:pPr>
            <a:r>
              <a:rPr lang="ba-RU" i="1" dirty="0" smtClean="0">
                <a:solidFill>
                  <a:schemeClr val="tx1"/>
                </a:solidFill>
                <a:latin typeface="Calibri" pitchFamily="34" charset="0"/>
              </a:rPr>
              <a:t>Тар-мар итеп ватҡан ҡулыңды.</a:t>
            </a:r>
            <a:endParaRPr lang="ru-RU" i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496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8294" y="4505227"/>
            <a:ext cx="9999013" cy="2352773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М.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башҡорт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әҙәбиәтенең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бөтә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жанрҙарында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ла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эшләне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Мәғрифәтселек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революцион-демократик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идеялар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һуғарылған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романтик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стилдәге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шиғырҙары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һәм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поэмалары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реалистик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прозаһы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бергә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ул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балалар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әҙәбиәте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өлкәһендә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мауыҡтырғыс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әҫәрҙәр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ижад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итте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мәҫәл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жанрына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нигеҙ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һалды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тәнҡит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һәм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үткер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публицистика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өлкәһендә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даими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эшләп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килде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1934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йылдың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28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октябрендә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М.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күптән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килгән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үпкә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ауырыуынан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Өфөлә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вафат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була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Уның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исемен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хәҙер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урамдар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Өфөнөң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төп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ҡала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мәҙәниәт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һәм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ял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паркы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Башҡорт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академия драма театры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йөрөтә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986" y="267873"/>
            <a:ext cx="2921817" cy="4127857"/>
          </a:xfrm>
          <a:prstGeom prst="rect">
            <a:avLst/>
          </a:prstGeom>
        </p:spPr>
      </p:pic>
      <p:pic>
        <p:nvPicPr>
          <p:cNvPr id="7" name="Рисунок 6" descr="http://gafuri.ucoz.ru/_nw/1/352002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302" y="284813"/>
            <a:ext cx="5456418" cy="40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651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662" y="132201"/>
            <a:ext cx="5067510" cy="649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Мәжит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һәйкәлдәре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7676" y="1494389"/>
            <a:ext cx="3272009" cy="4542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352" t="1852" r="14894" b="11073"/>
          <a:stretch/>
        </p:blipFill>
        <p:spPr>
          <a:xfrm>
            <a:off x="8604173" y="1494389"/>
            <a:ext cx="3239201" cy="4537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6" y="1494389"/>
            <a:ext cx="3781254" cy="4537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6751" y="6127141"/>
            <a:ext cx="337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Calibri" panose="020F0502020204030204" pitchFamily="34" charset="0"/>
              </a:rPr>
              <a:t>Өфө</a:t>
            </a:r>
            <a:r>
              <a:rPr lang="ru-RU" sz="2400" i="1" dirty="0" smtClean="0">
                <a:latin typeface="Calibri" panose="020F0502020204030204" pitchFamily="34" charset="0"/>
              </a:rPr>
              <a:t> </a:t>
            </a:r>
            <a:r>
              <a:rPr lang="ru-RU" sz="2400" i="1" dirty="0" err="1" smtClean="0">
                <a:latin typeface="Calibri" panose="020F0502020204030204" pitchFamily="34" charset="0"/>
              </a:rPr>
              <a:t>ҡалаһы</a:t>
            </a:r>
            <a:endParaRPr lang="ru-RU" sz="2400" i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9426" y="6127140"/>
            <a:ext cx="266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alibri" panose="020F0502020204030204" pitchFamily="34" charset="0"/>
              </a:rPr>
              <a:t>Ишимбай </a:t>
            </a:r>
            <a:r>
              <a:rPr lang="ru-RU" sz="2400" i="1" dirty="0" err="1" smtClean="0">
                <a:latin typeface="Calibri" panose="020F0502020204030204" pitchFamily="34" charset="0"/>
              </a:rPr>
              <a:t>ҡалаһы</a:t>
            </a:r>
            <a:endParaRPr lang="ru-RU" sz="2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226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991" y="111825"/>
            <a:ext cx="8911687" cy="1116555"/>
          </a:xfrm>
        </p:spPr>
        <p:txBody>
          <a:bodyPr>
            <a:normAutofit/>
          </a:bodyPr>
          <a:lstStyle/>
          <a:p>
            <a:r>
              <a:rPr lang="ru-RU" sz="2800" i="1" dirty="0" err="1" smtClean="0">
                <a:latin typeface="Calibri" panose="020F0502020204030204" pitchFamily="34" charset="0"/>
              </a:rPr>
              <a:t>Мәжит</a:t>
            </a:r>
            <a:r>
              <a:rPr lang="ru-RU" sz="2800" i="1" dirty="0" smtClean="0">
                <a:latin typeface="Calibri" panose="020F0502020204030204" pitchFamily="34" charset="0"/>
              </a:rPr>
              <a:t> </a:t>
            </a:r>
            <a:r>
              <a:rPr lang="ru-RU" sz="2800" i="1" dirty="0" err="1" smtClean="0">
                <a:latin typeface="Calibri" panose="020F0502020204030204" pitchFamily="34" charset="0"/>
              </a:rPr>
              <a:t>Ғафури</a:t>
            </a:r>
            <a:r>
              <a:rPr lang="ru-RU" sz="2800" i="1" dirty="0" smtClean="0">
                <a:latin typeface="Calibri" panose="020F0502020204030204" pitchFamily="34" charset="0"/>
              </a:rPr>
              <a:t> </a:t>
            </a:r>
            <a:r>
              <a:rPr lang="ru-RU" sz="2800" i="1" dirty="0" err="1" smtClean="0">
                <a:latin typeface="Calibri" panose="020F0502020204030204" pitchFamily="34" charset="0"/>
              </a:rPr>
              <a:t>йорт-музейы</a:t>
            </a:r>
            <a:r>
              <a:rPr lang="ru-RU" sz="2800" i="1" dirty="0" smtClean="0">
                <a:latin typeface="Calibri" panose="020F050202020403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433" y="4996150"/>
            <a:ext cx="10700381" cy="1861850"/>
          </a:xfrm>
        </p:spPr>
        <p:txBody>
          <a:bodyPr>
            <a:normAutofit lnSpcReduction="10000"/>
          </a:bodyPr>
          <a:lstStyle/>
          <a:p>
            <a:r>
              <a:rPr lang="ru-RU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Мәжит</a:t>
            </a:r>
            <a:r>
              <a:rPr lang="ru-RU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йорт-музейы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Гоголь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урамы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28 адресы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буйынса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урынлашҡан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Уны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Мәжит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Ғафуриға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Башҡортостан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Хөкүмәте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шағирһың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ижади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эшмәкәрлегенә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20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тулыуы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уңайы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менән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бүләк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итә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был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йортта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һуңғы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11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йылын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йәшәй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Ошонда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уның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күп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кенә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билдәле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әҫәрҙәре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яҙыла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Музей 6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залдан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тора.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Экспонаттар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шағирҙың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тормошо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тураһында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бәйән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итә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Бында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фотолар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ҡульяҙмалар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төрлө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телдәге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китаптар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ҡуйылған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Ошонда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уҡ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Мәжит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Ғафуриҙың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Максим Горький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ҡултамғаһы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ҡуйылған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СССР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Яҙыусылар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союзы </a:t>
            </a:r>
            <a:r>
              <a:rPr lang="ru-RU" i="1" dirty="0" err="1">
                <a:solidFill>
                  <a:schemeClr val="tx1"/>
                </a:solidFill>
                <a:latin typeface="Calibri" panose="020F0502020204030204" pitchFamily="34" charset="0"/>
              </a:rPr>
              <a:t>ағҙаһы</a:t>
            </a:r>
            <a:r>
              <a:rPr lang="ru-RU" i="1" dirty="0">
                <a:solidFill>
                  <a:schemeClr val="tx1"/>
                </a:solidFill>
                <a:latin typeface="Calibri" panose="020F0502020204030204" pitchFamily="34" charset="0"/>
              </a:rPr>
              <a:t> билеты.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3374" y="670103"/>
            <a:ext cx="7119465" cy="4326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048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119" y="1308348"/>
            <a:ext cx="5336361" cy="4357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0661" y="1270819"/>
            <a:ext cx="5279255" cy="4380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9818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130</TotalTime>
  <Words>826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Мәжит Ғафури йорт-музейы. </vt:lpstr>
      <vt:lpstr>Слайд 9</vt:lpstr>
      <vt:lpstr>Слайд 10</vt:lpstr>
      <vt:lpstr>Слайд 11</vt:lpstr>
      <vt:lpstr>Мәжит Ғафури исемендәге дәүләт академия драма театры. </vt:lpstr>
      <vt:lpstr>Ҡулланылған әҙәбиәт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Вильдан</dc:creator>
  <cp:lastModifiedBy>Биктимирова</cp:lastModifiedBy>
  <cp:revision>18</cp:revision>
  <dcterms:created xsi:type="dcterms:W3CDTF">2015-11-13T14:25:38Z</dcterms:created>
  <dcterms:modified xsi:type="dcterms:W3CDTF">2018-01-12T14:00:38Z</dcterms:modified>
</cp:coreProperties>
</file>